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5" r:id="rId21"/>
  </p:sldIdLst>
  <p:sldSz cx="9144000" cy="6858000" type="screen4x3"/>
  <p:notesSz cx="6797675" cy="9926638"/>
  <p:custShowLst>
    <p:custShow name="Presentación personalizada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953735"/>
    <a:srgbClr val="DEDAC4"/>
    <a:srgbClr val="EEECE1"/>
    <a:srgbClr val="37469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2" autoAdjust="0"/>
    <p:restoredTop sz="94660"/>
  </p:normalViewPr>
  <p:slideViewPr>
    <p:cSldViewPr>
      <p:cViewPr>
        <p:scale>
          <a:sx n="94" d="100"/>
          <a:sy n="94" d="100"/>
        </p:scale>
        <p:origin x="-165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3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8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4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3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24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1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1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8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4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A795-DDE6-4B93-A360-7DDBCA0FCE4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5956-34C9-4B61-ADBC-C4722555D40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587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/>
            </a:r>
            <a:br>
              <a:rPr lang="es-ES" b="1" dirty="0" smtClean="0">
                <a:solidFill>
                  <a:schemeClr val="tx2"/>
                </a:solidFill>
              </a:rPr>
            </a:br>
            <a:r>
              <a:rPr lang="es-ES" sz="4900" b="1" dirty="0" smtClean="0">
                <a:solidFill>
                  <a:schemeClr val="tx2"/>
                </a:solidFill>
              </a:rPr>
              <a:t>FOGAIN </a:t>
            </a:r>
            <a:br>
              <a:rPr lang="es-ES" sz="4900" b="1" dirty="0" smtClean="0">
                <a:solidFill>
                  <a:schemeClr val="tx2"/>
                </a:solidFill>
              </a:rPr>
            </a:br>
            <a:r>
              <a:rPr lang="es-ES" sz="4900" b="1" dirty="0" smtClean="0">
                <a:solidFill>
                  <a:schemeClr val="tx2"/>
                </a:solidFill>
              </a:rPr>
              <a:t>características, cobertura y actuaciones</a:t>
            </a:r>
            <a:r>
              <a:rPr lang="es-ES" b="1" dirty="0" smtClean="0">
                <a:solidFill>
                  <a:schemeClr val="tx2"/>
                </a:solidFill>
              </a:rPr>
              <a:t/>
            </a:r>
            <a:br>
              <a:rPr lang="es-ES" b="1" dirty="0" smtClean="0">
                <a:solidFill>
                  <a:schemeClr val="tx2"/>
                </a:solidFill>
              </a:rPr>
            </a:b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824155"/>
            <a:ext cx="6400800" cy="1752600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tx2"/>
                </a:solidFill>
              </a:rPr>
              <a:t>JORNADA FOGAIN</a:t>
            </a:r>
            <a:br>
              <a:rPr lang="es-ES" sz="2400" b="1" dirty="0" smtClean="0">
                <a:solidFill>
                  <a:schemeClr val="tx2"/>
                </a:solidFill>
              </a:rPr>
            </a:br>
            <a:r>
              <a:rPr lang="es-ES" sz="2400" b="1" dirty="0" smtClean="0">
                <a:solidFill>
                  <a:schemeClr val="tx2"/>
                </a:solidFill>
              </a:rPr>
              <a:t>FORO ANTONIO MORENO</a:t>
            </a:r>
            <a:br>
              <a:rPr lang="es-ES" sz="2400" b="1" dirty="0" smtClean="0">
                <a:solidFill>
                  <a:schemeClr val="tx2"/>
                </a:solidFill>
              </a:rPr>
            </a:br>
            <a:r>
              <a:rPr lang="es-ES" sz="2400" b="1" dirty="0" smtClean="0">
                <a:solidFill>
                  <a:schemeClr val="tx2"/>
                </a:solidFill>
              </a:rPr>
              <a:t>MADRID, 10 DE ABRIL DE 2024</a:t>
            </a:r>
            <a:endParaRPr lang="en-GB" sz="24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C:\Users\i.telleria\AppData\Local\Packages\Microsoft.Windows.Photos_8wekyb3d8bbwe\TempState\ShareServiceTempFolder\cuadro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92"/>
            <a:ext cx="7220379" cy="34920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 fontScale="47500" lnSpcReduction="20000"/>
          </a:bodyPr>
          <a:lstStyle/>
          <a:p>
            <a:pPr lvl="0" algn="l"/>
            <a:endParaRPr lang="es-ES" sz="1900" i="1" dirty="0">
              <a:solidFill>
                <a:prstClr val="black"/>
              </a:solidFill>
            </a:endParaRPr>
          </a:p>
          <a:p>
            <a:pPr lvl="0" algn="l"/>
            <a:r>
              <a:rPr lang="es-ES" sz="3400" b="1" dirty="0" smtClean="0">
                <a:solidFill>
                  <a:prstClr val="black"/>
                </a:solidFill>
              </a:rPr>
              <a:t>2.3</a:t>
            </a:r>
            <a:r>
              <a:rPr lang="es-ES" sz="3400" b="1" dirty="0">
                <a:solidFill>
                  <a:prstClr val="black"/>
                </a:solidFill>
              </a:rPr>
              <a:t>.- </a:t>
            </a:r>
            <a:r>
              <a:rPr lang="es-ES" sz="3400" b="1" u="sng" dirty="0">
                <a:solidFill>
                  <a:prstClr val="black"/>
                </a:solidFill>
              </a:rPr>
              <a:t>Actividades:</a:t>
            </a:r>
          </a:p>
          <a:p>
            <a:pPr lvl="1" algn="l"/>
            <a:endParaRPr lang="es-ES" sz="3400" i="1" dirty="0" smtClean="0">
              <a:solidFill>
                <a:prstClr val="black"/>
              </a:solidFill>
            </a:endParaRP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 smtClean="0">
                <a:solidFill>
                  <a:prstClr val="black"/>
                </a:solidFill>
              </a:rPr>
              <a:t>Atención </a:t>
            </a:r>
            <a:r>
              <a:rPr lang="es-ES" sz="3400" i="1" dirty="0">
                <a:solidFill>
                  <a:prstClr val="black"/>
                </a:solidFill>
              </a:rPr>
              <a:t>e información a inversores: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3400" i="1" dirty="0">
                <a:solidFill>
                  <a:prstClr val="black"/>
                </a:solidFill>
              </a:rPr>
              <a:t>Explicación de la cobertura. 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3400" i="1" dirty="0">
                <a:solidFill>
                  <a:prstClr val="black"/>
                </a:solidFill>
              </a:rPr>
              <a:t>Web.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>
                <a:solidFill>
                  <a:prstClr val="black"/>
                </a:solidFill>
              </a:rPr>
              <a:t>Comunicación, soporte e información a las entidades adheridas.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>
                <a:solidFill>
                  <a:prstClr val="black"/>
                </a:solidFill>
              </a:rPr>
              <a:t>Grupos de Trabajo de sus entidades adheridas.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>
                <a:solidFill>
                  <a:prstClr val="black"/>
                </a:solidFill>
              </a:rPr>
              <a:t>Comité Consultivo de CNMV.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 smtClean="0">
                <a:solidFill>
                  <a:prstClr val="black"/>
                </a:solidFill>
              </a:rPr>
              <a:t>Seguimiento de novedades (instrumentos financieros en DLT y </a:t>
            </a:r>
            <a:r>
              <a:rPr lang="es-ES" sz="3400" i="1" dirty="0" err="1" smtClean="0">
                <a:solidFill>
                  <a:prstClr val="black"/>
                </a:solidFill>
              </a:rPr>
              <a:t>cripto</a:t>
            </a:r>
            <a:r>
              <a:rPr lang="es-ES" sz="3400" i="1" dirty="0" smtClean="0">
                <a:solidFill>
                  <a:prstClr val="black"/>
                </a:solidFill>
              </a:rPr>
              <a:t> activos).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 smtClean="0">
                <a:solidFill>
                  <a:prstClr val="black"/>
                </a:solidFill>
              </a:rPr>
              <a:t>Fijación de criterios (cobertura/aportaciones).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 smtClean="0">
                <a:solidFill>
                  <a:prstClr val="black"/>
                </a:solidFill>
              </a:rPr>
              <a:t>Seguimiento de la regulación.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 smtClean="0">
                <a:solidFill>
                  <a:prstClr val="black"/>
                </a:solidFill>
              </a:rPr>
              <a:t>Gestión del Fondo y de la Gestora.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i="1" dirty="0" smtClean="0">
                <a:solidFill>
                  <a:prstClr val="black"/>
                </a:solidFill>
              </a:rPr>
              <a:t>Gestión de situaciones de crisis.</a:t>
            </a:r>
          </a:p>
          <a:p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3. GESTION </a:t>
            </a:r>
            <a:r>
              <a:rPr lang="es-ES" sz="2400" b="1" dirty="0">
                <a:solidFill>
                  <a:srgbClr val="1F497D"/>
                </a:solidFill>
              </a:rPr>
              <a:t>DE CRISIS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algn="l"/>
            <a:r>
              <a:rPr lang="es-ES" sz="1800" b="1" dirty="0" smtClean="0">
                <a:solidFill>
                  <a:schemeClr val="tx1"/>
                </a:solidFill>
              </a:rPr>
              <a:t>3.1.- </a:t>
            </a:r>
            <a:r>
              <a:rPr lang="es-ES" sz="1800" b="1" u="sng" dirty="0" smtClean="0">
                <a:solidFill>
                  <a:schemeClr val="tx1"/>
                </a:solidFill>
              </a:rPr>
              <a:t>Aspectos operativos:</a:t>
            </a:r>
          </a:p>
          <a:p>
            <a:pPr algn="l"/>
            <a:endParaRPr lang="es-ES" sz="1800" b="1" u="sng" dirty="0" smtClean="0">
              <a:solidFill>
                <a:schemeClr val="tx1"/>
              </a:solidFill>
            </a:endParaRPr>
          </a:p>
          <a:p>
            <a:pPr marL="893763" indent="-174625" algn="l" defTabSz="985838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	</a:t>
            </a:r>
            <a:r>
              <a:rPr lang="es-ES" sz="1800" i="1" dirty="0" smtClean="0">
                <a:solidFill>
                  <a:schemeClr val="tx1"/>
                </a:solidFill>
              </a:rPr>
              <a:t>Medios personales y materiales. </a:t>
            </a:r>
          </a:p>
          <a:p>
            <a:pPr marL="893763" indent="-174625" algn="l" defTabSz="985838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	Know-how.</a:t>
            </a:r>
          </a:p>
          <a:p>
            <a:pPr marL="893763" indent="-174625" algn="l" defTabSz="985838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	Procedimientos internos.</a:t>
            </a:r>
          </a:p>
          <a:p>
            <a:pPr marL="893763" indent="-174625" algn="l" defTabSz="985838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	Comunicación.</a:t>
            </a:r>
          </a:p>
          <a:p>
            <a:pPr marL="719138" algn="l" defTabSz="985838"/>
            <a:r>
              <a:rPr lang="es-ES" sz="1800" b="1" i="1" dirty="0" smtClean="0">
                <a:solidFill>
                  <a:schemeClr val="tx1"/>
                </a:solidFill>
              </a:rPr>
              <a:t>Orientación a la eficiencia.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3. GESTION </a:t>
            </a:r>
            <a:r>
              <a:rPr lang="es-ES" sz="2400" b="1" dirty="0">
                <a:solidFill>
                  <a:srgbClr val="1F497D"/>
                </a:solidFill>
              </a:rPr>
              <a:t>DE CRISIS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6912768" cy="3816424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 lnSpcReduction="10000"/>
          </a:bodyPr>
          <a:lstStyle/>
          <a:p>
            <a:pPr algn="l"/>
            <a:endParaRPr lang="es-ES" sz="1800" b="1" dirty="0" smtClean="0">
              <a:solidFill>
                <a:schemeClr val="tx1"/>
              </a:solidFill>
            </a:endParaRPr>
          </a:p>
          <a:p>
            <a:pPr algn="l"/>
            <a:r>
              <a:rPr lang="es-ES" sz="1800" b="1" dirty="0" smtClean="0">
                <a:solidFill>
                  <a:schemeClr val="tx1"/>
                </a:solidFill>
              </a:rPr>
              <a:t>3.2.- </a:t>
            </a:r>
            <a:r>
              <a:rPr lang="es-ES" sz="1800" b="1" u="sng" dirty="0" smtClean="0">
                <a:solidFill>
                  <a:schemeClr val="tx1"/>
                </a:solidFill>
              </a:rPr>
              <a:t>Elementos en la gestión de una crisis:</a:t>
            </a:r>
          </a:p>
          <a:p>
            <a:pPr algn="l"/>
            <a:endParaRPr lang="es-ES" sz="1800" b="1" u="sng" dirty="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Conocer perfiles de la entidad y de los clientes y de los servicios. Entender la crisis.</a:t>
            </a:r>
          </a:p>
          <a:p>
            <a:pPr algn="l"/>
            <a:r>
              <a:rPr lang="es-ES" sz="1800" i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Naturaleza diversa de las causas de insolvencia.</a:t>
            </a:r>
          </a:p>
          <a:p>
            <a:pPr algn="l"/>
            <a:endParaRPr lang="es-ES" sz="18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Potencial complejidad de la operativa y del ecosistema en que operaba la entidad.</a:t>
            </a:r>
          </a:p>
          <a:p>
            <a:pPr algn="l"/>
            <a:endParaRPr lang="es-ES" sz="18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Apoyo a los órganos del Concurso.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3. GESTION </a:t>
            </a:r>
            <a:r>
              <a:rPr lang="es-ES" sz="2400" b="1" dirty="0">
                <a:solidFill>
                  <a:srgbClr val="1F497D"/>
                </a:solidFill>
              </a:rPr>
              <a:t>DE CRISIS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 fontScale="77500" lnSpcReduction="20000"/>
          </a:bodyPr>
          <a:lstStyle/>
          <a:p>
            <a:pPr algn="l"/>
            <a:endParaRPr lang="es-ES" sz="1700" b="1" i="1" dirty="0" smtClean="0">
              <a:solidFill>
                <a:schemeClr val="tx1"/>
              </a:solidFill>
            </a:endParaRPr>
          </a:p>
          <a:p>
            <a:pPr algn="l"/>
            <a:endParaRPr lang="es-ES" sz="1700" b="1" i="1" dirty="0">
              <a:solidFill>
                <a:schemeClr val="tx1"/>
              </a:solidFill>
            </a:endParaRPr>
          </a:p>
          <a:p>
            <a:pPr algn="l"/>
            <a:endParaRPr lang="es-ES" sz="2300" b="1" i="1" dirty="0" smtClean="0">
              <a:solidFill>
                <a:schemeClr val="tx1"/>
              </a:solidFill>
            </a:endParaRPr>
          </a:p>
          <a:p>
            <a:pPr algn="l"/>
            <a:r>
              <a:rPr lang="es-ES" sz="2300" b="1" i="1" dirty="0" smtClean="0">
                <a:solidFill>
                  <a:schemeClr val="tx1"/>
                </a:solidFill>
              </a:rPr>
              <a:t>3.3. - </a:t>
            </a:r>
            <a:r>
              <a:rPr lang="es-ES" sz="2300" b="1" i="1" u="sng" dirty="0" smtClean="0">
                <a:solidFill>
                  <a:schemeClr val="tx1"/>
                </a:solidFill>
              </a:rPr>
              <a:t>Cualquier situación de crisis requiere al menos:</a:t>
            </a:r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s-ES" sz="2300" i="1" dirty="0" smtClean="0">
                <a:solidFill>
                  <a:schemeClr val="tx1"/>
                </a:solidFill>
              </a:rPr>
              <a:t>Identificación y devolución de valores y efectivo disponibles a los clientes propietarios.</a:t>
            </a:r>
          </a:p>
          <a:p>
            <a:pPr marL="914400" lvl="1" indent="-457200" algn="l">
              <a:lnSpc>
                <a:spcPct val="150000"/>
              </a:lnSpc>
              <a:buFontTx/>
              <a:buChar char="-"/>
              <a:tabLst>
                <a:tab pos="174625" algn="l"/>
              </a:tabLst>
            </a:pPr>
            <a:r>
              <a:rPr lang="es-ES" sz="2300" i="1" dirty="0" smtClean="0">
                <a:solidFill>
                  <a:schemeClr val="tx1"/>
                </a:solidFill>
              </a:rPr>
              <a:t>Cálculo de la Posición Acreedora Global Neta de cada cliente.</a:t>
            </a:r>
          </a:p>
          <a:p>
            <a:pPr marL="914400" lvl="1" indent="-457200" algn="l">
              <a:lnSpc>
                <a:spcPct val="150000"/>
              </a:lnSpc>
              <a:buFontTx/>
              <a:buChar char="-"/>
              <a:tabLst>
                <a:tab pos="174625" algn="l"/>
              </a:tabLst>
            </a:pPr>
            <a:r>
              <a:rPr lang="es-ES" sz="2300" i="1" dirty="0" smtClean="0">
                <a:solidFill>
                  <a:schemeClr val="tx1"/>
                </a:solidFill>
              </a:rPr>
              <a:t>Establecimiento de un procedimiento y de requisitos para el pago de indemnizaciones.</a:t>
            </a:r>
          </a:p>
          <a:p>
            <a:pPr marL="914400" lvl="1" indent="-457200" algn="l">
              <a:lnSpc>
                <a:spcPct val="150000"/>
              </a:lnSpc>
              <a:buFontTx/>
              <a:buChar char="-"/>
              <a:tabLst>
                <a:tab pos="174625" algn="l"/>
              </a:tabLst>
            </a:pPr>
            <a:r>
              <a:rPr lang="es-ES" sz="2300" i="1" dirty="0" smtClean="0">
                <a:solidFill>
                  <a:schemeClr val="tx1"/>
                </a:solidFill>
              </a:rPr>
              <a:t>Gestión de la comunicación con los inversores afectados.</a:t>
            </a:r>
          </a:p>
          <a:p>
            <a:pPr marL="914400" lvl="1" indent="-457200" algn="l">
              <a:lnSpc>
                <a:spcPct val="150000"/>
              </a:lnSpc>
              <a:buFontTx/>
              <a:buChar char="-"/>
              <a:tabLst>
                <a:tab pos="174625" algn="l"/>
              </a:tabLst>
            </a:pPr>
            <a:r>
              <a:rPr lang="es-ES" sz="2300" i="1" dirty="0" smtClean="0">
                <a:solidFill>
                  <a:schemeClr val="tx1"/>
                </a:solidFill>
              </a:rPr>
              <a:t>Preparación desde el principio, de la actividad de recuperación.</a:t>
            </a:r>
          </a:p>
          <a:p>
            <a:pPr algn="l"/>
            <a:endParaRPr lang="es-ES" i="1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8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3. GESTION </a:t>
            </a:r>
            <a:r>
              <a:rPr lang="es-ES" sz="2400" b="1" dirty="0">
                <a:solidFill>
                  <a:srgbClr val="1F497D"/>
                </a:solidFill>
              </a:rPr>
              <a:t>DE CRISIS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s-ES" sz="1800" b="1" u="sng" dirty="0" smtClean="0">
                <a:solidFill>
                  <a:schemeClr val="tx1"/>
                </a:solidFill>
              </a:rPr>
              <a:t>Recuperación de lo pagado:</a:t>
            </a:r>
          </a:p>
          <a:p>
            <a:pPr marL="7239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Acreditación de la subrogación legal.</a:t>
            </a:r>
          </a:p>
          <a:p>
            <a:pPr marL="266700" algn="l"/>
            <a:endParaRPr lang="es-ES" sz="1800" i="1" dirty="0" smtClean="0">
              <a:solidFill>
                <a:schemeClr val="tx1"/>
              </a:solidFill>
            </a:endParaRPr>
          </a:p>
          <a:p>
            <a:pPr marL="7239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Analizar y ejecutar acciones orientadas a la recuperación. Efecto de disciplina de mercado.</a:t>
            </a:r>
          </a:p>
          <a:p>
            <a:pPr marL="266700" algn="l"/>
            <a:endParaRPr lang="es-ES" sz="1800" i="1" dirty="0" smtClean="0">
              <a:solidFill>
                <a:schemeClr val="tx1"/>
              </a:solidFill>
            </a:endParaRPr>
          </a:p>
          <a:p>
            <a:pPr marL="723900" indent="-457200" algn="l">
              <a:buFont typeface="Calibri" panose="020F0502020204030204" pitchFamily="34" charset="0"/>
              <a:buChar char="‐"/>
            </a:pPr>
            <a:r>
              <a:rPr lang="es-ES" sz="1800" i="1" dirty="0" smtClean="0">
                <a:solidFill>
                  <a:schemeClr val="tx1"/>
                </a:solidFill>
              </a:rPr>
              <a:t>Necesidad de mejorar la integración de los intereses de los inversores y el papel del Fondo de Garantía de Inversiones en el procedimiento concursal y en procedimientos judiciales.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8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4. CASOS ATENDIDOS POR EL FOGAIN</a:t>
            </a:r>
            <a:endParaRPr lang="es-ES" sz="2400" b="1" dirty="0">
              <a:solidFill>
                <a:srgbClr val="1F497D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5907"/>
              </p:ext>
            </p:extLst>
          </p:nvPr>
        </p:nvGraphicFramePr>
        <p:xfrm>
          <a:off x="671290" y="2852936"/>
          <a:ext cx="7835900" cy="2678430"/>
        </p:xfrm>
        <a:graphic>
          <a:graphicData uri="http://schemas.openxmlformats.org/drawingml/2006/table">
            <a:tbl>
              <a:tblPr/>
              <a:tblGrid>
                <a:gridCol w="3036614"/>
                <a:gridCol w="1440160"/>
                <a:gridCol w="1584176"/>
                <a:gridCol w="1774950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Año del Siniestro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Inversores Pagados 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Importe Pagado por FOGAIN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ESFERA CAPITAL, A.V.,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2020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2.149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5.269.972,85 €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INTERDIN BOLSA, S.V.,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2015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4.131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19.396.078,90 €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SEBROKER BOLSA, A.V.,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2010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252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825.589,17 €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GESCARTERA DINERO, A.V.,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2001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1.877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25.758.892,57 €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AVA ASESORES DE VALORES, A.V.,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1998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6.833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38.552.865,53 €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X.M. PATRIMONIOS, A.V.,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1995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13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152.119,75 €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BOLSA 8, A.V.B.,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1994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4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28.489,65 €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BROKER BALEAR, A.V., S.A.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1994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80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723.585,21 €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15.339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90.707.593,63 €</a:t>
                      </a:r>
                    </a:p>
                  </a:txBody>
                  <a:tcPr marL="6350" marR="6350" marT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8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5. AMBITO INTERNACIONAL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marL="457200" lvl="0" indent="-457200" algn="l">
              <a:buFont typeface="Calibri" panose="020F0502020204030204" pitchFamily="34" charset="0"/>
              <a:buChar char="‒"/>
            </a:pPr>
            <a:endParaRPr lang="es-ES" sz="2400" u="sng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1800" b="1" dirty="0" smtClean="0">
                <a:solidFill>
                  <a:prstClr val="black"/>
                </a:solidFill>
              </a:rPr>
              <a:t>Relevancia</a:t>
            </a:r>
            <a:r>
              <a:rPr lang="es-ES" sz="1800" b="1" dirty="0">
                <a:solidFill>
                  <a:prstClr val="black"/>
                </a:solidFill>
              </a:rPr>
              <a:t>: </a:t>
            </a:r>
            <a:r>
              <a:rPr lang="es-ES" sz="1800" i="1" dirty="0">
                <a:solidFill>
                  <a:prstClr val="black"/>
                </a:solidFill>
              </a:rPr>
              <a:t>Conocimiento de regulación comparada/Análisis de casos: causas, problemas, soluciones, etc./Cooperación (</a:t>
            </a:r>
            <a:r>
              <a:rPr lang="es-ES" sz="1800" i="1" dirty="0" err="1">
                <a:solidFill>
                  <a:prstClr val="black"/>
                </a:solidFill>
              </a:rPr>
              <a:t>surveys</a:t>
            </a:r>
            <a:r>
              <a:rPr lang="es-ES" sz="1800" i="1" dirty="0">
                <a:solidFill>
                  <a:prstClr val="black"/>
                </a:solidFill>
              </a:rPr>
              <a:t>)/Potenciales casos transnacionales.</a:t>
            </a:r>
          </a:p>
          <a:p>
            <a:pPr lvl="0" algn="l"/>
            <a:endParaRPr lang="es-ES" sz="1800" b="1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prstClr val="black"/>
                </a:solidFill>
              </a:rPr>
              <a:t>C</a:t>
            </a:r>
            <a:r>
              <a:rPr lang="es-ES" sz="1800" b="1" dirty="0" smtClean="0">
                <a:solidFill>
                  <a:prstClr val="black"/>
                </a:solidFill>
              </a:rPr>
              <a:t>asos </a:t>
            </a:r>
            <a:r>
              <a:rPr lang="es-ES" sz="1800" b="1" dirty="0">
                <a:solidFill>
                  <a:prstClr val="black"/>
                </a:solidFill>
              </a:rPr>
              <a:t>conocidos y analizados: </a:t>
            </a:r>
            <a:r>
              <a:rPr lang="es-ES" sz="1800" dirty="0">
                <a:solidFill>
                  <a:prstClr val="black"/>
                </a:solidFill>
              </a:rPr>
              <a:t>EEUU, Canadá, Japón, China, Reino Unido, Alemania, Francia, Irlanda, Bulgaria, República Checa, Hungría, Holanda.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4000" y="274638"/>
            <a:ext cx="7740000" cy="1260000"/>
          </a:xfrm>
          <a:ln w="38100">
            <a:solidFill>
              <a:srgbClr val="953735"/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5. ÁMBITO </a:t>
            </a:r>
            <a:r>
              <a:rPr lang="es-ES" sz="2400" b="1" dirty="0">
                <a:solidFill>
                  <a:srgbClr val="1F497D"/>
                </a:solidFill>
              </a:rPr>
              <a:t>INTERNACIONAL</a:t>
            </a:r>
            <a:endParaRPr lang="en-GB" sz="2400" dirty="0">
              <a:solidFill>
                <a:srgbClr val="1F497D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2400" y="2259290"/>
            <a:ext cx="7200000" cy="3780000"/>
          </a:xfrm>
          <a:ln w="38100">
            <a:solidFill>
              <a:srgbClr val="953735"/>
            </a:solidFill>
          </a:ln>
        </p:spPr>
        <p:txBody>
          <a:bodyPr anchor="ctr" anchorCtr="0">
            <a:normAutofit/>
          </a:bodyPr>
          <a:lstStyle/>
          <a:p>
            <a:pPr marL="457200" indent="-457200">
              <a:buFont typeface="Calibri" panose="020F0502020204030204" pitchFamily="34" charset="0"/>
              <a:buChar char="‒"/>
            </a:pPr>
            <a:endParaRPr lang="es-ES" sz="1800" u="sng" dirty="0" smtClean="0"/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es-ES" sz="1600" u="sng" dirty="0" smtClean="0"/>
              <a:t>EFDI</a:t>
            </a:r>
            <a:r>
              <a:rPr lang="es-ES" sz="1600" u="sng" dirty="0"/>
              <a:t>:</a:t>
            </a:r>
            <a:r>
              <a:rPr lang="es-ES" sz="1600" dirty="0"/>
              <a:t> </a:t>
            </a:r>
            <a:r>
              <a:rPr lang="es-ES" sz="1600" dirty="0" err="1"/>
              <a:t>European</a:t>
            </a:r>
            <a:r>
              <a:rPr lang="es-ES" sz="1600" dirty="0"/>
              <a:t> </a:t>
            </a:r>
            <a:r>
              <a:rPr lang="es-ES" sz="1600" dirty="0" err="1"/>
              <a:t>Forum</a:t>
            </a:r>
            <a:r>
              <a:rPr lang="es-ES" sz="1600" dirty="0"/>
              <a:t> </a:t>
            </a:r>
            <a:r>
              <a:rPr lang="es-ES" sz="1600" dirty="0" err="1"/>
              <a:t>for</a:t>
            </a:r>
            <a:r>
              <a:rPr lang="es-ES" sz="1600" dirty="0"/>
              <a:t> </a:t>
            </a:r>
            <a:r>
              <a:rPr lang="es-ES" sz="1600" dirty="0" err="1"/>
              <a:t>Deposit</a:t>
            </a:r>
            <a:r>
              <a:rPr lang="es-ES" sz="1600" dirty="0"/>
              <a:t> </a:t>
            </a:r>
            <a:r>
              <a:rPr lang="es-ES" sz="1600" dirty="0" err="1"/>
              <a:t>Insurers</a:t>
            </a:r>
            <a:r>
              <a:rPr lang="es-ES" sz="1600" dirty="0"/>
              <a:t> and </a:t>
            </a:r>
            <a:r>
              <a:rPr lang="es-ES" sz="1600" dirty="0" err="1"/>
              <a:t>Investors</a:t>
            </a:r>
            <a:r>
              <a:rPr lang="es-ES" sz="1600" dirty="0"/>
              <a:t> </a:t>
            </a:r>
            <a:r>
              <a:rPr lang="es-ES" sz="1600" dirty="0" err="1"/>
              <a:t>Compensation</a:t>
            </a:r>
            <a:r>
              <a:rPr lang="es-ES" sz="1600" dirty="0"/>
              <a:t> </a:t>
            </a:r>
            <a:r>
              <a:rPr lang="es-ES" sz="1600" dirty="0" err="1"/>
              <a:t>Schemes</a:t>
            </a:r>
            <a:r>
              <a:rPr lang="es-ES" sz="1600" dirty="0" smtClean="0"/>
              <a:t>:</a:t>
            </a:r>
          </a:p>
          <a:p>
            <a:pPr marL="0" indent="0">
              <a:buNone/>
            </a:pPr>
            <a:endParaRPr lang="es-ES" sz="1600" dirty="0"/>
          </a:p>
          <a:p>
            <a:pPr marL="914400" lvl="1" indent="-457200">
              <a:buFont typeface="Calibri" panose="020F0502020204030204" pitchFamily="34" charset="0"/>
              <a:buChar char="‒"/>
            </a:pPr>
            <a:r>
              <a:rPr lang="es-ES" sz="1600" i="1" dirty="0"/>
              <a:t>Presidente del Grupo de Trabajo de 32 fondos de garantía de inversiones europeos (2020-2023)</a:t>
            </a:r>
          </a:p>
          <a:p>
            <a:pPr marL="914400" lvl="1" indent="-457200">
              <a:buFont typeface="Calibri" panose="020F0502020204030204" pitchFamily="34" charset="0"/>
              <a:buChar char="‒"/>
            </a:pPr>
            <a:r>
              <a:rPr lang="es-ES" sz="1600" i="1" dirty="0"/>
              <a:t>Miembro del Consejo de Administración de EFDI en representación de los fondos de garantía de inversiones europeos (desde 2023</a:t>
            </a:r>
            <a:r>
              <a:rPr lang="es-ES" sz="1600" i="1" dirty="0" smtClean="0"/>
              <a:t>)</a:t>
            </a:r>
          </a:p>
          <a:p>
            <a:pPr marL="457200" lvl="1" indent="0">
              <a:buNone/>
            </a:pPr>
            <a:endParaRPr lang="es-ES" sz="1600" i="1" dirty="0"/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es-ES" sz="1600" dirty="0"/>
              <a:t>Contacto con fondos de garantía de inversiones a nivel global. Conferencias anuales: EEUU, Canadá, Japón, Australia, Fondos europeos.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81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6. EFECTOS POSITIVOS DE LOS FONDOS DE GARANTÍA DE INVERSIONES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marL="457200" lvl="0" indent="-457200" algn="l">
              <a:lnSpc>
                <a:spcPct val="170000"/>
              </a:lnSpc>
              <a:buFontTx/>
              <a:buChar char="-"/>
            </a:pPr>
            <a:r>
              <a:rPr lang="es-ES" sz="1600" b="1" dirty="0">
                <a:solidFill>
                  <a:prstClr val="black"/>
                </a:solidFill>
              </a:rPr>
              <a:t>Protección del inversor</a:t>
            </a:r>
          </a:p>
          <a:p>
            <a:pPr marL="457200" lvl="0" indent="-457200" algn="l">
              <a:lnSpc>
                <a:spcPct val="170000"/>
              </a:lnSpc>
              <a:buFontTx/>
              <a:buChar char="-"/>
            </a:pPr>
            <a:r>
              <a:rPr lang="es-ES" sz="1600" b="1" dirty="0">
                <a:solidFill>
                  <a:prstClr val="black"/>
                </a:solidFill>
              </a:rPr>
              <a:t>Fortalecimiento de la confianza en mercados y en entidades. </a:t>
            </a:r>
            <a:r>
              <a:rPr lang="es-ES" sz="1600" dirty="0">
                <a:solidFill>
                  <a:prstClr val="black"/>
                </a:solidFill>
              </a:rPr>
              <a:t>(Reciente encuesta del FSCS británico).</a:t>
            </a:r>
          </a:p>
          <a:p>
            <a:pPr marL="457200" lvl="0" indent="-457200" algn="l">
              <a:lnSpc>
                <a:spcPct val="170000"/>
              </a:lnSpc>
              <a:buFontTx/>
              <a:buChar char="-"/>
            </a:pPr>
            <a:r>
              <a:rPr lang="es-ES" sz="1600" b="1" dirty="0">
                <a:solidFill>
                  <a:prstClr val="black"/>
                </a:solidFill>
              </a:rPr>
              <a:t>Promoción del desarrollo y la competencia de entidades.</a:t>
            </a:r>
          </a:p>
          <a:p>
            <a:pPr marL="457200" lvl="0" indent="-457200" algn="l">
              <a:lnSpc>
                <a:spcPct val="170000"/>
              </a:lnSpc>
              <a:buFontTx/>
              <a:buChar char="-"/>
            </a:pPr>
            <a:r>
              <a:rPr lang="es-ES" sz="1600" b="1" dirty="0">
                <a:solidFill>
                  <a:prstClr val="black"/>
                </a:solidFill>
              </a:rPr>
              <a:t>Exigencia de recursos propios adaptada a la mutualización de riesgos.</a:t>
            </a:r>
          </a:p>
          <a:p>
            <a:pPr marL="457200" lvl="0" indent="-457200" algn="l">
              <a:lnSpc>
                <a:spcPct val="170000"/>
              </a:lnSpc>
              <a:buFontTx/>
              <a:buChar char="-"/>
            </a:pPr>
            <a:r>
              <a:rPr lang="es-ES" sz="1600" b="1" dirty="0">
                <a:solidFill>
                  <a:prstClr val="black"/>
                </a:solidFill>
              </a:rPr>
              <a:t>Disciplina de mercado.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8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91580" y="1154935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srgbClr val="C0504D">
                    <a:lumMod val="75000"/>
                  </a:srgbClr>
                </a:solidFill>
              </a:rPr>
              <a:t>INDICE</a:t>
            </a:r>
          </a:p>
          <a:p>
            <a:pPr lvl="0"/>
            <a:endParaRPr lang="es-ES" sz="2400" b="1" dirty="0">
              <a:solidFill>
                <a:srgbClr val="C0504D">
                  <a:lumMod val="75000"/>
                </a:srgbClr>
              </a:solidFill>
            </a:endParaRPr>
          </a:p>
          <a:p>
            <a:pPr lvl="0"/>
            <a:endParaRPr lang="es-ES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b="1" dirty="0">
                <a:solidFill>
                  <a:srgbClr val="1F497D"/>
                </a:solidFill>
              </a:rPr>
              <a:t>¿QUÉ ES UN FONDO DE GARANTÍA DE INVERSIONES?</a:t>
            </a:r>
          </a:p>
          <a:p>
            <a:pPr marL="342900" lvl="0" indent="-342900">
              <a:buFont typeface="+mj-lt"/>
              <a:buAutoNum type="arabicPeriod"/>
            </a:pPr>
            <a:endParaRPr lang="es-ES" b="1" dirty="0">
              <a:solidFill>
                <a:srgbClr val="1F497D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b="1" dirty="0">
                <a:solidFill>
                  <a:srgbClr val="1F497D"/>
                </a:solidFill>
              </a:rPr>
              <a:t>EL FOGAIN (FONDO GENERAL DE GARANTÍA DE INVERSIONES) </a:t>
            </a:r>
          </a:p>
          <a:p>
            <a:pPr marL="342900" lvl="0" indent="-342900">
              <a:buFont typeface="+mj-lt"/>
              <a:buAutoNum type="arabicPeriod"/>
            </a:pPr>
            <a:endParaRPr lang="es-ES" b="1" dirty="0">
              <a:solidFill>
                <a:srgbClr val="1F497D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b="1" dirty="0">
                <a:solidFill>
                  <a:srgbClr val="1F497D"/>
                </a:solidFill>
              </a:rPr>
              <a:t>GESTIÓN DE CRISIS</a:t>
            </a:r>
          </a:p>
          <a:p>
            <a:pPr marL="342900" lvl="0" indent="-342900">
              <a:buFont typeface="+mj-lt"/>
              <a:buAutoNum type="arabicPeriod"/>
            </a:pPr>
            <a:endParaRPr lang="es-ES" b="1" dirty="0">
              <a:solidFill>
                <a:srgbClr val="1F497D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b="1" dirty="0">
                <a:solidFill>
                  <a:srgbClr val="1F497D"/>
                </a:solidFill>
              </a:rPr>
              <a:t>CASOS ATENDIDOS POR FOGAIN</a:t>
            </a:r>
          </a:p>
          <a:p>
            <a:pPr marL="342900" lvl="0" indent="-342900">
              <a:buFont typeface="+mj-lt"/>
              <a:buAutoNum type="arabicPeriod"/>
            </a:pPr>
            <a:endParaRPr lang="es-ES" b="1" dirty="0">
              <a:solidFill>
                <a:srgbClr val="1F497D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b="1" dirty="0" smtClean="0">
                <a:solidFill>
                  <a:srgbClr val="1F497D"/>
                </a:solidFill>
              </a:rPr>
              <a:t>ÁMBITO </a:t>
            </a:r>
            <a:r>
              <a:rPr lang="es-ES" b="1" dirty="0">
                <a:solidFill>
                  <a:srgbClr val="1F497D"/>
                </a:solidFill>
              </a:rPr>
              <a:t>INTERNACIONAL</a:t>
            </a:r>
          </a:p>
          <a:p>
            <a:pPr marL="342900" lvl="0" indent="-342900">
              <a:buFont typeface="+mj-lt"/>
              <a:buAutoNum type="arabicPeriod"/>
            </a:pPr>
            <a:endParaRPr lang="es-ES" b="1" dirty="0">
              <a:solidFill>
                <a:srgbClr val="1F497D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b="1" dirty="0">
                <a:solidFill>
                  <a:srgbClr val="1F497D"/>
                </a:solidFill>
              </a:rPr>
              <a:t>EFECTOS POSITIVOS DE LOS FONDOS DE GARANTÍA DE INVERSIONES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15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s-ES" sz="8000" dirty="0" smtClean="0">
              <a:solidFill>
                <a:srgbClr val="EEECE1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s-ES" sz="8000" dirty="0" smtClean="0">
                <a:solidFill>
                  <a:srgbClr val="953735"/>
                </a:solidFill>
                <a:ea typeface="+mj-ea"/>
                <a:cs typeface="+mj-cs"/>
              </a:rPr>
              <a:t>GRACIAS</a:t>
            </a:r>
            <a:endParaRPr lang="en-GB" dirty="0">
              <a:solidFill>
                <a:srgbClr val="953735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1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7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1F497D"/>
                </a:solidFill>
              </a:rPr>
              <a:t>1. ¿QUÉ ES UN FONDO DE GARANTÍA DE INVERSIONES?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lIns="108000" anchor="ctr" anchorCtr="0">
            <a:normAutofit/>
          </a:bodyPr>
          <a:lstStyle/>
          <a:p>
            <a:pPr algn="l"/>
            <a:endParaRPr lang="es-ES" sz="18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1" i="1" dirty="0" smtClean="0">
                <a:solidFill>
                  <a:schemeClr val="tx1"/>
                </a:solidFill>
              </a:rPr>
              <a:t>No hay una definición específica.</a:t>
            </a:r>
          </a:p>
          <a:p>
            <a:pPr algn="l"/>
            <a:endParaRPr lang="es-ES" sz="18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1" i="1" u="sng" dirty="0" smtClean="0">
                <a:solidFill>
                  <a:schemeClr val="tx1"/>
                </a:solidFill>
              </a:rPr>
              <a:t>Sistema</a:t>
            </a:r>
            <a:r>
              <a:rPr lang="es-ES" sz="1800" b="1" i="1" dirty="0" smtClean="0">
                <a:solidFill>
                  <a:schemeClr val="tx1"/>
                </a:solidFill>
              </a:rPr>
              <a:t> orientado a cubrir el riesgo de pérdida por </a:t>
            </a:r>
            <a:r>
              <a:rPr lang="es-ES" sz="1800" b="1" i="1" u="sng" dirty="0" smtClean="0">
                <a:solidFill>
                  <a:schemeClr val="tx1"/>
                </a:solidFill>
              </a:rPr>
              <a:t>indisponibilidad </a:t>
            </a:r>
            <a:r>
              <a:rPr lang="es-ES" sz="1800" b="1" i="1" dirty="0" smtClean="0">
                <a:solidFill>
                  <a:schemeClr val="tx1"/>
                </a:solidFill>
              </a:rPr>
              <a:t>de activos o efectivo, vinculado a situaciones de </a:t>
            </a:r>
            <a:r>
              <a:rPr lang="es-ES" sz="1800" b="1" i="1" u="sng" dirty="0" smtClean="0">
                <a:solidFill>
                  <a:schemeClr val="tx1"/>
                </a:solidFill>
              </a:rPr>
              <a:t>insolvencia.</a:t>
            </a:r>
          </a:p>
          <a:p>
            <a:pPr algn="l"/>
            <a:endParaRPr lang="es-ES" sz="18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1" i="1" dirty="0" smtClean="0">
                <a:solidFill>
                  <a:schemeClr val="tx1"/>
                </a:solidFill>
              </a:rPr>
              <a:t>Existen diferentes modelos y diseños de fondos de garantía de inversiones a nivel global.</a:t>
            </a:r>
          </a:p>
          <a:p>
            <a:endParaRPr lang="es-ES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2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 fontScale="40000" lnSpcReduction="20000"/>
          </a:bodyPr>
          <a:lstStyle/>
          <a:p>
            <a:pPr algn="l"/>
            <a:endParaRPr lang="es-ES" sz="3400" b="1" dirty="0" smtClean="0">
              <a:solidFill>
                <a:schemeClr val="tx1"/>
              </a:solidFill>
            </a:endParaRPr>
          </a:p>
          <a:p>
            <a:pPr algn="l"/>
            <a:r>
              <a:rPr lang="es-ES" sz="3400" b="1" dirty="0" smtClean="0">
                <a:solidFill>
                  <a:schemeClr val="tx1"/>
                </a:solidFill>
              </a:rPr>
              <a:t>2.1</a:t>
            </a:r>
            <a:r>
              <a:rPr lang="es-ES" sz="3400" b="1" dirty="0">
                <a:solidFill>
                  <a:schemeClr val="tx1"/>
                </a:solidFill>
              </a:rPr>
              <a:t>.- </a:t>
            </a:r>
            <a:r>
              <a:rPr lang="es-ES" sz="3400" b="1" u="sng" dirty="0">
                <a:solidFill>
                  <a:schemeClr val="tx1"/>
                </a:solidFill>
              </a:rPr>
              <a:t>Aspectos estructurales</a:t>
            </a:r>
            <a:r>
              <a:rPr lang="es-ES" sz="3400" b="1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s-ES" sz="3400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400" b="1" dirty="0" smtClean="0">
                <a:solidFill>
                  <a:schemeClr val="tx1"/>
                </a:solidFill>
              </a:rPr>
              <a:t>Datos </a:t>
            </a:r>
            <a:r>
              <a:rPr lang="es-ES" sz="3400" b="1" dirty="0">
                <a:solidFill>
                  <a:schemeClr val="tx1"/>
                </a:solidFill>
              </a:rPr>
              <a:t>generales: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dirty="0" smtClean="0">
                <a:solidFill>
                  <a:schemeClr val="tx1"/>
                </a:solidFill>
              </a:rPr>
              <a:t>Creación </a:t>
            </a:r>
            <a:r>
              <a:rPr lang="es-ES" sz="3400" dirty="0">
                <a:solidFill>
                  <a:schemeClr val="tx1"/>
                </a:solidFill>
              </a:rPr>
              <a:t>en 2001.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dirty="0" smtClean="0">
                <a:solidFill>
                  <a:schemeClr val="tx1"/>
                </a:solidFill>
              </a:rPr>
              <a:t>8 </a:t>
            </a:r>
            <a:r>
              <a:rPr lang="es-ES" sz="3400" dirty="0">
                <a:solidFill>
                  <a:schemeClr val="tx1"/>
                </a:solidFill>
              </a:rPr>
              <a:t>casos de crisis </a:t>
            </a:r>
            <a:r>
              <a:rPr lang="es-ES" sz="3400" dirty="0" smtClean="0">
                <a:solidFill>
                  <a:schemeClr val="tx1"/>
                </a:solidFill>
              </a:rPr>
              <a:t>atendidos</a:t>
            </a:r>
            <a:r>
              <a:rPr lang="es-ES" sz="3400" dirty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smtClean="0">
                <a:solidFill>
                  <a:schemeClr val="tx1"/>
                </a:solidFill>
              </a:rPr>
              <a:t>300 </a:t>
            </a:r>
            <a:r>
              <a:rPr lang="es-ES" sz="3400">
                <a:solidFill>
                  <a:schemeClr val="tx1"/>
                </a:solidFill>
              </a:rPr>
              <a:t>entidades </a:t>
            </a:r>
            <a:r>
              <a:rPr lang="es-ES" sz="3400" smtClean="0">
                <a:solidFill>
                  <a:schemeClr val="tx1"/>
                </a:solidFill>
              </a:rPr>
              <a:t>adheridas (75 EAF y 32 EAFN)</a:t>
            </a:r>
            <a:endParaRPr lang="es-ES" sz="3400" dirty="0">
              <a:solidFill>
                <a:schemeClr val="tx1"/>
              </a:solidFill>
            </a:endParaRP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dirty="0" smtClean="0">
                <a:solidFill>
                  <a:schemeClr val="tx1"/>
                </a:solidFill>
              </a:rPr>
              <a:t>Patrimonio </a:t>
            </a:r>
            <a:r>
              <a:rPr lang="es-ES" sz="3400" dirty="0">
                <a:solidFill>
                  <a:schemeClr val="tx1"/>
                </a:solidFill>
              </a:rPr>
              <a:t>de </a:t>
            </a:r>
            <a:r>
              <a:rPr lang="es-ES" sz="3400" dirty="0" smtClean="0">
                <a:solidFill>
                  <a:schemeClr val="tx1"/>
                </a:solidFill>
              </a:rPr>
              <a:t>132 millones de </a:t>
            </a:r>
            <a:r>
              <a:rPr lang="es-ES" sz="3400" dirty="0">
                <a:solidFill>
                  <a:schemeClr val="tx1"/>
                </a:solidFill>
              </a:rPr>
              <a:t>euros</a:t>
            </a:r>
            <a:r>
              <a:rPr lang="es-ES" sz="3400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endParaRPr lang="es-ES" sz="3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400" b="1" dirty="0" smtClean="0">
                <a:solidFill>
                  <a:schemeClr val="tx1"/>
                </a:solidFill>
              </a:rPr>
              <a:t>Gobernanza</a:t>
            </a:r>
            <a:r>
              <a:rPr lang="es-ES" sz="3400" b="1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dirty="0" smtClean="0">
                <a:solidFill>
                  <a:schemeClr val="tx1"/>
                </a:solidFill>
              </a:rPr>
              <a:t>Gestora (Sociedad Anónima) </a:t>
            </a:r>
            <a:r>
              <a:rPr lang="es-ES" sz="3400" dirty="0">
                <a:solidFill>
                  <a:schemeClr val="tx1"/>
                </a:solidFill>
              </a:rPr>
              <a:t>y </a:t>
            </a:r>
            <a:r>
              <a:rPr lang="es-ES" sz="3400" dirty="0" smtClean="0">
                <a:solidFill>
                  <a:schemeClr val="tx1"/>
                </a:solidFill>
              </a:rPr>
              <a:t>Fondo si personalidad jurídica.</a:t>
            </a:r>
            <a:endParaRPr lang="es-ES" sz="3400" dirty="0">
              <a:solidFill>
                <a:schemeClr val="tx1"/>
              </a:solidFill>
            </a:endParaRP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dirty="0" smtClean="0">
                <a:solidFill>
                  <a:schemeClr val="tx1"/>
                </a:solidFill>
              </a:rPr>
              <a:t>Órganos rectores: Junta General (entidades adheridas)/Consejo </a:t>
            </a:r>
            <a:r>
              <a:rPr lang="es-ES" sz="3400" dirty="0">
                <a:solidFill>
                  <a:schemeClr val="tx1"/>
                </a:solidFill>
              </a:rPr>
              <a:t>de </a:t>
            </a:r>
            <a:r>
              <a:rPr lang="es-ES" sz="3400" dirty="0" smtClean="0">
                <a:solidFill>
                  <a:schemeClr val="tx1"/>
                </a:solidFill>
              </a:rPr>
              <a:t>Administración (entidades adheridas)/ </a:t>
            </a:r>
            <a:r>
              <a:rPr lang="es-ES" sz="3400" dirty="0">
                <a:solidFill>
                  <a:schemeClr val="tx1"/>
                </a:solidFill>
              </a:rPr>
              <a:t>Comisiones </a:t>
            </a:r>
            <a:r>
              <a:rPr lang="es-ES" sz="3400" dirty="0" smtClean="0">
                <a:solidFill>
                  <a:schemeClr val="tx1"/>
                </a:solidFill>
              </a:rPr>
              <a:t>Delegadas/Dirección General.</a:t>
            </a:r>
            <a:endParaRPr lang="es-ES" sz="3400" dirty="0">
              <a:solidFill>
                <a:schemeClr val="tx1"/>
              </a:solidFill>
            </a:endParaRP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3400" dirty="0" smtClean="0">
                <a:solidFill>
                  <a:schemeClr val="tx1"/>
                </a:solidFill>
              </a:rPr>
              <a:t>Representante </a:t>
            </a:r>
            <a:r>
              <a:rPr lang="es-ES" sz="3400" dirty="0">
                <a:solidFill>
                  <a:schemeClr val="tx1"/>
                </a:solidFill>
              </a:rPr>
              <a:t>de CNMV y de las comunidades </a:t>
            </a:r>
            <a:r>
              <a:rPr lang="es-ES" sz="3400" dirty="0" smtClean="0">
                <a:solidFill>
                  <a:schemeClr val="tx1"/>
                </a:solidFill>
              </a:rPr>
              <a:t>autónomas (Catalunya, Valencia y País Vasco) en el Consejo.</a:t>
            </a:r>
            <a:endParaRPr lang="es-ES" sz="34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>
                <a:solidFill>
                  <a:srgbClr val="1F497D"/>
                </a:solidFill>
              </a:rPr>
              <a:t>EL FOGAIN (FONDO GENERAL DE GARANTÍA DE INVERSIONES)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 fontScale="92500" lnSpcReduction="10000"/>
          </a:bodyPr>
          <a:lstStyle/>
          <a:p>
            <a:pPr marL="457200" indent="-457200" algn="l">
              <a:buFont typeface="Calibri" panose="020F0502020204030204" pitchFamily="34" charset="0"/>
              <a:buChar char="•"/>
            </a:pPr>
            <a:endParaRPr lang="es-ES" sz="1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Calibri" panose="020F0502020204030204" pitchFamily="34" charset="0"/>
              <a:buChar char="•"/>
            </a:pPr>
            <a:r>
              <a:rPr lang="es-ES" sz="1800" b="1" dirty="0" smtClean="0">
                <a:solidFill>
                  <a:schemeClr val="tx1"/>
                </a:solidFill>
              </a:rPr>
              <a:t>Diseño de cobertura: 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1800" u="sng" dirty="0" smtClean="0">
                <a:solidFill>
                  <a:schemeClr val="tx1"/>
                </a:solidFill>
              </a:rPr>
              <a:t>Marco europeo: 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Directiva 97/9/EC (ICSD) 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err="1" smtClean="0">
                <a:solidFill>
                  <a:schemeClr val="tx1"/>
                </a:solidFill>
              </a:rPr>
              <a:t>Mifid</a:t>
            </a:r>
            <a:r>
              <a:rPr lang="es-ES" sz="1800" dirty="0" smtClean="0">
                <a:solidFill>
                  <a:schemeClr val="tx1"/>
                </a:solidFill>
              </a:rPr>
              <a:t> II (art. 3 y 14)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Directiva 2009/65/EU (SGIIC)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Directiva 2011/61/EU (SGEIC)</a:t>
            </a:r>
          </a:p>
          <a:p>
            <a:pPr marL="914400" lvl="1" indent="-457200" algn="l">
              <a:buFont typeface="Calibri" panose="020F0502020204030204" pitchFamily="34" charset="0"/>
              <a:buChar char="‐"/>
            </a:pPr>
            <a:r>
              <a:rPr lang="es-ES" sz="1800" u="sng" dirty="0" smtClean="0">
                <a:solidFill>
                  <a:schemeClr val="tx1"/>
                </a:solidFill>
              </a:rPr>
              <a:t>Marco nacional: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Ley 6/2023, de los Mercados de Valores y los Servicios de Inversión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Real Decreto 948/2001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Real Decreto 1082/2012 (SGIIC)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800" dirty="0" smtClean="0">
                <a:solidFill>
                  <a:schemeClr val="tx1"/>
                </a:solidFill>
              </a:rPr>
              <a:t>Ley 22/2014 (SGEIC)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 animBg="1"/>
      <p:bldP spid="5" grpId="2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marL="457200" lvl="0" indent="-457200" algn="l">
              <a:buFont typeface="Calibri" panose="020F0502020204030204" pitchFamily="34" charset="0"/>
              <a:buChar char="•"/>
            </a:pPr>
            <a:endParaRPr lang="es-ES" sz="1600" b="1" dirty="0" smtClean="0">
              <a:solidFill>
                <a:prstClr val="black"/>
              </a:solidFill>
            </a:endParaRPr>
          </a:p>
          <a:p>
            <a:pPr marL="457200" lvl="0" indent="-457200" algn="l">
              <a:buFont typeface="Calibri" panose="020F0502020204030204" pitchFamily="34" charset="0"/>
              <a:buChar char="•"/>
            </a:pPr>
            <a:r>
              <a:rPr lang="es-ES" sz="1600" b="1" dirty="0" smtClean="0">
                <a:solidFill>
                  <a:prstClr val="black"/>
                </a:solidFill>
              </a:rPr>
              <a:t>Diseño </a:t>
            </a:r>
            <a:r>
              <a:rPr lang="es-ES" sz="1600" b="1" dirty="0">
                <a:solidFill>
                  <a:prstClr val="black"/>
                </a:solidFill>
              </a:rPr>
              <a:t>de cobertura: </a:t>
            </a:r>
            <a:endParaRPr lang="es-ES" sz="1600" b="1" dirty="0" smtClean="0">
              <a:solidFill>
                <a:prstClr val="black"/>
              </a:solidFill>
            </a:endParaRPr>
          </a:p>
          <a:p>
            <a:pPr lvl="0" algn="l"/>
            <a:endParaRPr lang="es-ES" sz="1600" b="1" dirty="0">
              <a:solidFill>
                <a:prstClr val="black"/>
              </a:solidFill>
            </a:endParaRP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600" b="1" i="1" dirty="0" smtClean="0">
                <a:solidFill>
                  <a:prstClr val="black"/>
                </a:solidFill>
              </a:rPr>
              <a:t>Entidades </a:t>
            </a:r>
            <a:r>
              <a:rPr lang="es-ES" sz="1600" b="1" i="1" dirty="0">
                <a:solidFill>
                  <a:prstClr val="black"/>
                </a:solidFill>
              </a:rPr>
              <a:t>cubiertas: </a:t>
            </a:r>
            <a:r>
              <a:rPr lang="es-ES" sz="1600" i="1" dirty="0">
                <a:solidFill>
                  <a:prstClr val="black"/>
                </a:solidFill>
              </a:rPr>
              <a:t>Todas las que prestan servicios de </a:t>
            </a:r>
            <a:r>
              <a:rPr lang="es-ES" sz="1600" i="1" dirty="0" smtClean="0">
                <a:solidFill>
                  <a:prstClr val="black"/>
                </a:solidFill>
              </a:rPr>
              <a:t>inversión (que no son entidades de crédito).</a:t>
            </a:r>
            <a:endParaRPr lang="es-ES" sz="1600" i="1" dirty="0">
              <a:solidFill>
                <a:prstClr val="black"/>
              </a:solidFill>
            </a:endParaRP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600" b="1" i="1" dirty="0">
                <a:solidFill>
                  <a:prstClr val="black"/>
                </a:solidFill>
              </a:rPr>
              <a:t>Situaciones cubiertas</a:t>
            </a:r>
            <a:r>
              <a:rPr lang="es-ES" sz="1600" i="1" dirty="0">
                <a:solidFill>
                  <a:prstClr val="black"/>
                </a:solidFill>
              </a:rPr>
              <a:t>: </a:t>
            </a:r>
            <a:r>
              <a:rPr lang="es-ES" sz="1600" i="1" dirty="0" smtClean="0">
                <a:solidFill>
                  <a:prstClr val="black"/>
                </a:solidFill>
              </a:rPr>
              <a:t>Concurso/Solicitud </a:t>
            </a:r>
            <a:r>
              <a:rPr lang="es-ES" sz="1600" i="1" dirty="0">
                <a:solidFill>
                  <a:prstClr val="black"/>
                </a:solidFill>
              </a:rPr>
              <a:t>de Concurso/Declaración de </a:t>
            </a:r>
            <a:r>
              <a:rPr lang="es-ES" sz="1600" i="1" dirty="0" smtClean="0">
                <a:solidFill>
                  <a:prstClr val="black"/>
                </a:solidFill>
              </a:rPr>
              <a:t>CNMV.</a:t>
            </a:r>
            <a:endParaRPr lang="es-ES" sz="1600" i="1" dirty="0">
              <a:solidFill>
                <a:prstClr val="black"/>
              </a:solidFill>
            </a:endParaRP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600" b="1" i="1" dirty="0">
                <a:solidFill>
                  <a:prstClr val="black"/>
                </a:solidFill>
              </a:rPr>
              <a:t>Actividades cubiertas: </a:t>
            </a:r>
            <a:r>
              <a:rPr lang="es-ES" sz="1600" i="1" dirty="0">
                <a:solidFill>
                  <a:prstClr val="black"/>
                </a:solidFill>
              </a:rPr>
              <a:t>Servicios de inversión y custodia.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600" b="1" i="1" dirty="0">
                <a:solidFill>
                  <a:prstClr val="black"/>
                </a:solidFill>
              </a:rPr>
              <a:t>Clientes cubiertos</a:t>
            </a:r>
            <a:r>
              <a:rPr lang="es-ES" sz="1600" i="1" dirty="0">
                <a:solidFill>
                  <a:prstClr val="black"/>
                </a:solidFill>
              </a:rPr>
              <a:t>: Los no excluidos de cobertura.</a:t>
            </a:r>
          </a:p>
          <a:p>
            <a:pPr marL="1371600" lvl="2" indent="-457200" algn="l">
              <a:buFont typeface="Calibri" panose="020F0502020204030204" pitchFamily="34" charset="0"/>
              <a:buChar char="‐"/>
            </a:pPr>
            <a:r>
              <a:rPr lang="es-ES" sz="1600" b="1" i="1" dirty="0">
                <a:solidFill>
                  <a:prstClr val="black"/>
                </a:solidFill>
              </a:rPr>
              <a:t>Productos cubiertos: </a:t>
            </a:r>
            <a:r>
              <a:rPr lang="es-ES" sz="1600" i="1" dirty="0">
                <a:solidFill>
                  <a:prstClr val="black"/>
                </a:solidFill>
              </a:rPr>
              <a:t>Efectivo e instrumentos financieros (según </a:t>
            </a:r>
            <a:r>
              <a:rPr lang="es-ES" sz="1600" i="1" dirty="0" smtClean="0">
                <a:solidFill>
                  <a:prstClr val="black"/>
                </a:solidFill>
              </a:rPr>
              <a:t>art. 2 LMVSI</a:t>
            </a:r>
            <a:r>
              <a:rPr lang="es-ES" sz="1600" i="1" dirty="0">
                <a:solidFill>
                  <a:prstClr val="black"/>
                </a:solidFill>
              </a:rPr>
              <a:t>).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lvl="0" algn="l"/>
            <a:r>
              <a:rPr lang="es-ES" sz="1600" b="1" dirty="0">
                <a:solidFill>
                  <a:prstClr val="black"/>
                </a:solidFill>
              </a:rPr>
              <a:t>2.2.- </a:t>
            </a:r>
            <a:r>
              <a:rPr lang="es-ES" sz="1600" b="1" u="sng" dirty="0">
                <a:solidFill>
                  <a:prstClr val="black"/>
                </a:solidFill>
              </a:rPr>
              <a:t>Aspectos financieros</a:t>
            </a:r>
            <a:r>
              <a:rPr lang="es-ES" sz="1600" b="1" u="sng" dirty="0" smtClean="0">
                <a:solidFill>
                  <a:prstClr val="black"/>
                </a:solidFill>
              </a:rPr>
              <a:t>:</a:t>
            </a:r>
          </a:p>
          <a:p>
            <a:pPr lvl="0" algn="l"/>
            <a:endParaRPr lang="es-ES" sz="1600" dirty="0">
              <a:solidFill>
                <a:prstClr val="black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s-ES" sz="1600" i="1" dirty="0" smtClean="0">
                <a:solidFill>
                  <a:prstClr val="black"/>
                </a:solidFill>
              </a:rPr>
              <a:t> </a:t>
            </a:r>
            <a:r>
              <a:rPr lang="es-ES" sz="1600" b="1" i="1" dirty="0">
                <a:solidFill>
                  <a:prstClr val="black"/>
                </a:solidFill>
              </a:rPr>
              <a:t>Criterios de aportación:</a:t>
            </a:r>
          </a:p>
          <a:p>
            <a:pPr lvl="0" algn="l"/>
            <a:r>
              <a:rPr lang="es-ES" sz="1600" i="1" dirty="0">
                <a:solidFill>
                  <a:prstClr val="black"/>
                </a:solidFill>
              </a:rPr>
              <a:t>	</a:t>
            </a:r>
            <a:r>
              <a:rPr lang="es-ES" sz="1600" i="1" dirty="0" smtClean="0">
                <a:solidFill>
                  <a:prstClr val="black"/>
                </a:solidFill>
              </a:rPr>
              <a:t>-</a:t>
            </a:r>
            <a:r>
              <a:rPr lang="es-ES" sz="1600" i="1" dirty="0">
                <a:solidFill>
                  <a:prstClr val="black"/>
                </a:solidFill>
              </a:rPr>
              <a:t>Aportación fija (por actividades registradas</a:t>
            </a:r>
            <a:r>
              <a:rPr lang="es-ES" sz="1600" i="1" dirty="0" smtClean="0">
                <a:solidFill>
                  <a:prstClr val="black"/>
                </a:solidFill>
              </a:rPr>
              <a:t>).</a:t>
            </a:r>
            <a:endParaRPr lang="es-ES" sz="1600" i="1" dirty="0">
              <a:solidFill>
                <a:prstClr val="black"/>
              </a:solidFill>
            </a:endParaRPr>
          </a:p>
          <a:p>
            <a:pPr lvl="0" algn="l"/>
            <a:r>
              <a:rPr lang="es-ES" sz="1600" i="1" dirty="0">
                <a:solidFill>
                  <a:prstClr val="black"/>
                </a:solidFill>
              </a:rPr>
              <a:t>	</a:t>
            </a:r>
            <a:r>
              <a:rPr lang="es-ES" sz="1600" i="1" dirty="0" smtClean="0">
                <a:solidFill>
                  <a:prstClr val="black"/>
                </a:solidFill>
              </a:rPr>
              <a:t>- </a:t>
            </a:r>
            <a:r>
              <a:rPr lang="es-ES" sz="1600" i="1" dirty="0">
                <a:solidFill>
                  <a:prstClr val="black"/>
                </a:solidFill>
              </a:rPr>
              <a:t>Aportación variable (por efectivo e </a:t>
            </a:r>
            <a:r>
              <a:rPr lang="es-ES" sz="1600" i="1" dirty="0" smtClean="0">
                <a:solidFill>
                  <a:prstClr val="black"/>
                </a:solidFill>
              </a:rPr>
              <a:t>instrumentos financieros en custodia 	o </a:t>
            </a:r>
            <a:r>
              <a:rPr lang="es-ES" sz="1600" i="1" dirty="0">
                <a:solidFill>
                  <a:prstClr val="black"/>
                </a:solidFill>
              </a:rPr>
              <a:t>gestión, </a:t>
            </a:r>
            <a:r>
              <a:rPr lang="es-ES" sz="1600" i="1" dirty="0" smtClean="0">
                <a:solidFill>
                  <a:prstClr val="black"/>
                </a:solidFill>
              </a:rPr>
              <a:t>de clientes </a:t>
            </a:r>
            <a:r>
              <a:rPr lang="es-ES" sz="1600" i="1" dirty="0">
                <a:solidFill>
                  <a:prstClr val="black"/>
                </a:solidFill>
              </a:rPr>
              <a:t>cubiertos).</a:t>
            </a:r>
          </a:p>
          <a:p>
            <a:pPr lvl="0" algn="l"/>
            <a:endParaRPr lang="es-ES" sz="1600" i="1" dirty="0">
              <a:solidFill>
                <a:prstClr val="black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s-ES" sz="1600" b="1" i="1" dirty="0" smtClean="0">
                <a:solidFill>
                  <a:prstClr val="black"/>
                </a:solidFill>
              </a:rPr>
              <a:t>Procedimiento </a:t>
            </a:r>
            <a:r>
              <a:rPr lang="es-ES" sz="1600" b="1" i="1" dirty="0">
                <a:solidFill>
                  <a:prstClr val="black"/>
                </a:solidFill>
              </a:rPr>
              <a:t>de cálculo de las aportaciones anuales:</a:t>
            </a:r>
          </a:p>
          <a:p>
            <a:pPr lvl="0" algn="l"/>
            <a:r>
              <a:rPr lang="es-ES" sz="1600" i="1" dirty="0">
                <a:solidFill>
                  <a:prstClr val="black"/>
                </a:solidFill>
              </a:rPr>
              <a:t>	</a:t>
            </a:r>
            <a:r>
              <a:rPr lang="es-ES" sz="1600" i="1" dirty="0" smtClean="0">
                <a:solidFill>
                  <a:prstClr val="black"/>
                </a:solidFill>
              </a:rPr>
              <a:t>- </a:t>
            </a:r>
            <a:r>
              <a:rPr lang="es-ES" sz="1600" i="1" dirty="0">
                <a:solidFill>
                  <a:prstClr val="black"/>
                </a:solidFill>
              </a:rPr>
              <a:t>La Entidades Adheridas envían información a </a:t>
            </a:r>
            <a:r>
              <a:rPr lang="es-ES" sz="1600" i="1" dirty="0" smtClean="0">
                <a:solidFill>
                  <a:prstClr val="black"/>
                </a:solidFill>
              </a:rPr>
              <a:t>CNMV (hoy en día</a:t>
            </a:r>
            <a:r>
              <a:rPr lang="es-ES" sz="1600" i="1" dirty="0">
                <a:solidFill>
                  <a:prstClr val="black"/>
                </a:solidFill>
              </a:rPr>
              <a:t>).</a:t>
            </a:r>
          </a:p>
          <a:p>
            <a:pPr lvl="0" algn="l"/>
            <a:r>
              <a:rPr lang="es-ES" sz="1600" i="1" dirty="0">
                <a:solidFill>
                  <a:prstClr val="black"/>
                </a:solidFill>
              </a:rPr>
              <a:t>	</a:t>
            </a:r>
            <a:r>
              <a:rPr lang="es-ES" sz="1600" i="1" dirty="0" smtClean="0">
                <a:solidFill>
                  <a:prstClr val="black"/>
                </a:solidFill>
              </a:rPr>
              <a:t>- </a:t>
            </a:r>
            <a:r>
              <a:rPr lang="es-ES" sz="1600" i="1" dirty="0">
                <a:solidFill>
                  <a:prstClr val="black"/>
                </a:solidFill>
              </a:rPr>
              <a:t>De CNMV a </a:t>
            </a:r>
            <a:r>
              <a:rPr lang="es-ES" sz="1600" i="1" dirty="0" smtClean="0">
                <a:solidFill>
                  <a:prstClr val="black"/>
                </a:solidFill>
              </a:rPr>
              <a:t>FOGAIN/Presupuesto FOGAIN/Aprobación </a:t>
            </a:r>
            <a:r>
              <a:rPr lang="es-ES" sz="1600" i="1" dirty="0">
                <a:solidFill>
                  <a:prstClr val="black"/>
                </a:solidFill>
              </a:rPr>
              <a:t>por </a:t>
            </a:r>
            <a:r>
              <a:rPr lang="es-ES" sz="1600" i="1" dirty="0" smtClean="0">
                <a:solidFill>
                  <a:prstClr val="black"/>
                </a:solidFill>
              </a:rPr>
              <a:t>CNMV</a:t>
            </a:r>
            <a:r>
              <a:rPr lang="es-ES" sz="1600" i="1" dirty="0">
                <a:solidFill>
                  <a:prstClr val="black"/>
                </a:solidFill>
              </a:rPr>
              <a:t>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2000" y="2204864"/>
            <a:ext cx="7200000" cy="378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	</a:t>
            </a:r>
            <a:endParaRPr lang="es-ES" sz="1600" i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b="1" i="1" dirty="0" smtClean="0">
                <a:solidFill>
                  <a:schemeClr val="tx1"/>
                </a:solidFill>
              </a:rPr>
              <a:t>Tamaño objetivo (Target </a:t>
            </a:r>
            <a:r>
              <a:rPr lang="es-ES" sz="1600" b="1" i="1" dirty="0" err="1" smtClean="0">
                <a:solidFill>
                  <a:schemeClr val="tx1"/>
                </a:solidFill>
              </a:rPr>
              <a:t>level</a:t>
            </a:r>
            <a:r>
              <a:rPr lang="es-ES" sz="1600" b="1" i="1" dirty="0" smtClean="0">
                <a:solidFill>
                  <a:schemeClr val="tx1"/>
                </a:solidFill>
              </a:rPr>
              <a:t>): </a:t>
            </a:r>
            <a:r>
              <a:rPr lang="es-ES" sz="1600" i="1" dirty="0" smtClean="0">
                <a:solidFill>
                  <a:schemeClr val="tx1"/>
                </a:solidFill>
              </a:rPr>
              <a:t>umbral de reducción o suspensión de aportaciones variables.</a:t>
            </a:r>
          </a:p>
          <a:p>
            <a:pPr algn="l"/>
            <a:endParaRPr lang="es-ES" sz="1600" i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b="1" i="1" dirty="0" smtClean="0">
                <a:solidFill>
                  <a:schemeClr val="tx1"/>
                </a:solidFill>
              </a:rPr>
              <a:t>Política de inversión </a:t>
            </a:r>
            <a:r>
              <a:rPr lang="es-ES" sz="1600" i="1" dirty="0" smtClean="0">
                <a:solidFill>
                  <a:schemeClr val="tx1"/>
                </a:solidFill>
              </a:rPr>
              <a:t>(bajo riesgo y liquidez).</a:t>
            </a:r>
          </a:p>
          <a:p>
            <a:pPr algn="l"/>
            <a:endParaRPr lang="es-ES" sz="1600" i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b="1" i="1" dirty="0" smtClean="0">
                <a:solidFill>
                  <a:schemeClr val="tx1"/>
                </a:solidFill>
              </a:rPr>
              <a:t>Subrogación y recuperación </a:t>
            </a:r>
            <a:r>
              <a:rPr lang="es-ES" sz="1600" i="1" dirty="0" smtClean="0">
                <a:solidFill>
                  <a:schemeClr val="tx1"/>
                </a:solidFill>
              </a:rPr>
              <a:t>(fuente de financiación).</a:t>
            </a:r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i.telleria\AppData\Local\Packages\Microsoft.Windows.Photos_8wekyb3d8bbwe\TempState\ShareServiceTempFolder\cuadro 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369865"/>
            <a:ext cx="7848872" cy="3543044"/>
          </a:xfrm>
          <a:prstGeom prst="rect">
            <a:avLst/>
          </a:prstGeom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40000" cy="1260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2400" b="1" dirty="0" smtClean="0">
                <a:solidFill>
                  <a:srgbClr val="1F497D"/>
                </a:solidFill>
              </a:rPr>
              <a:t>EL FOGAIN (FONDO GENERAL DE GARANTÍA DE INVERSIONES)</a:t>
            </a:r>
            <a:endParaRPr lang="es-ES" sz="2400" b="1" dirty="0">
              <a:solidFill>
                <a:srgbClr val="1F497D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56" y="5994285"/>
            <a:ext cx="1327194" cy="5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9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984</Words>
  <Application>Microsoft Office PowerPoint</Application>
  <PresentationFormat>Presentación en pantalla (4:3)</PresentationFormat>
  <Paragraphs>188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  <vt:variant>
        <vt:lpstr>Presentaciones personalizadas</vt:lpstr>
      </vt:variant>
      <vt:variant>
        <vt:i4>1</vt:i4>
      </vt:variant>
    </vt:vector>
  </HeadingPairs>
  <TitlesOfParts>
    <vt:vector size="22" baseType="lpstr">
      <vt:lpstr>Tema de Office</vt:lpstr>
      <vt:lpstr> FOGAIN  características, cobertura y actuaciones </vt:lpstr>
      <vt:lpstr>Presentación de PowerPoint</vt:lpstr>
      <vt:lpstr>1. ¿QUÉ ES UN FONDO DE GARANTÍA DE INVERSIONES?</vt:lpstr>
      <vt:lpstr>EL FOGAIN (FONDO GENERAL DE GARANTÍA DE INVERSIONES)</vt:lpstr>
      <vt:lpstr>EL FOGAIN (FONDO GENERAL DE GARANTÍA DE INVERSIONES)</vt:lpstr>
      <vt:lpstr>EL FOGAIN (FONDO GENERAL DE GARANTÍA DE INVERSIONES)</vt:lpstr>
      <vt:lpstr>EL FOGAIN (FONDO GENERAL DE GARANTÍA DE INVERSIONES)</vt:lpstr>
      <vt:lpstr>EL FOGAIN (FONDO GENERAL DE GARANTÍA DE INVERSIONES)</vt:lpstr>
      <vt:lpstr>EL FOGAIN (FONDO GENERAL DE GARANTÍA DE INVERSIONES)</vt:lpstr>
      <vt:lpstr>EL FOGAIN (FONDO GENERAL DE GARANTÍA DE INVERSIONES)</vt:lpstr>
      <vt:lpstr>EL FOGAIN (FONDO GENERAL DE GARANTÍA DE INVERSIONES)</vt:lpstr>
      <vt:lpstr>3. GESTION DE CRISIS</vt:lpstr>
      <vt:lpstr>3. GESTION DE CRISIS</vt:lpstr>
      <vt:lpstr>3. GESTION DE CRISIS</vt:lpstr>
      <vt:lpstr>3. GESTION DE CRISIS</vt:lpstr>
      <vt:lpstr>4. CASOS ATENDIDOS POR EL FOGAIN</vt:lpstr>
      <vt:lpstr>5. AMBITO INTERNACIONAL</vt:lpstr>
      <vt:lpstr>5. ÁMBITO INTERNACIONAL</vt:lpstr>
      <vt:lpstr>6. EFECTOS POSITIVOS DE LOS FONDOS DE GARANTÍA DE INVERSIONES</vt:lpstr>
      <vt:lpstr>Presentación de PowerPoint</vt:lpstr>
      <vt:lpstr>Presentación personalizada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¿QUÉ ES UN FONDO DE GARANTÍA DE INVERSIONES?</dc:title>
  <dc:creator>Beatriz Doral Fernández</dc:creator>
  <cp:lastModifiedBy>Ignacio Santillán</cp:lastModifiedBy>
  <cp:revision>25</cp:revision>
  <cp:lastPrinted>2024-04-08T10:17:59Z</cp:lastPrinted>
  <dcterms:created xsi:type="dcterms:W3CDTF">2024-04-08T08:16:48Z</dcterms:created>
  <dcterms:modified xsi:type="dcterms:W3CDTF">2024-04-09T10:53:43Z</dcterms:modified>
</cp:coreProperties>
</file>